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notesMasterIdLst>
    <p:notesMasterId r:id="rId15"/>
  </p:notesMasterIdLst>
  <p:handoutMasterIdLst>
    <p:handoutMasterId r:id="rId16"/>
  </p:handoutMasterIdLst>
  <p:sldIdLst>
    <p:sldId id="256" r:id="rId5"/>
    <p:sldId id="257" r:id="rId6"/>
    <p:sldId id="265" r:id="rId7"/>
    <p:sldId id="264" r:id="rId8"/>
    <p:sldId id="266" r:id="rId9"/>
    <p:sldId id="267" r:id="rId10"/>
    <p:sldId id="268" r:id="rId11"/>
    <p:sldId id="260" r:id="rId12"/>
    <p:sldId id="262"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1870" autoAdjust="0"/>
  </p:normalViewPr>
  <p:slideViewPr>
    <p:cSldViewPr snapToGrid="0">
      <p:cViewPr varScale="1">
        <p:scale>
          <a:sx n="101" d="100"/>
          <a:sy n="101" d="100"/>
        </p:scale>
        <p:origin x="132" y="72"/>
      </p:cViewPr>
      <p:guideLst>
        <p:guide orient="horz" pos="2160"/>
        <p:guide pos="3840"/>
      </p:guideLst>
    </p:cSldViewPr>
  </p:slideViewPr>
  <p:notesTextViewPr>
    <p:cViewPr>
      <p:scale>
        <a:sx n="1" d="1"/>
        <a:sy n="1" d="1"/>
      </p:scale>
      <p:origin x="0" y="0"/>
    </p:cViewPr>
  </p:notesTextViewPr>
  <p:notesViewPr>
    <p:cSldViewPr snapToGrid="0">
      <p:cViewPr varScale="1">
        <p:scale>
          <a:sx n="60" d="100"/>
          <a:sy n="60" d="100"/>
        </p:scale>
        <p:origin x="1670"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9B3372-74CF-4E21-A4D4-286B22AA5A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63762BE-D43C-49F5-99A5-BF49C695927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85766F-5EC0-4797-B4D1-777FCB005B11}" type="datetimeFigureOut">
              <a:rPr lang="en-US" smtClean="0"/>
              <a:t>11/18/2021</a:t>
            </a:fld>
            <a:endParaRPr lang="en-US" dirty="0"/>
          </a:p>
        </p:txBody>
      </p:sp>
      <p:sp>
        <p:nvSpPr>
          <p:cNvPr id="4" name="Footer Placeholder 3">
            <a:extLst>
              <a:ext uri="{FF2B5EF4-FFF2-40B4-BE49-F238E27FC236}">
                <a16:creationId xmlns:a16="http://schemas.microsoft.com/office/drawing/2014/main" id="{1989E452-9BCA-4AF5-9A9C-233BF410EAA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6BF9F63-CE4F-44E2-A07D-7E654DE9F5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0AC76B-F5B1-4D6E-BACD-2A80744AC929}" type="slidenum">
              <a:rPr lang="en-US" smtClean="0"/>
              <a:t>‹#›</a:t>
            </a:fld>
            <a:endParaRPr lang="en-US" dirty="0"/>
          </a:p>
        </p:txBody>
      </p:sp>
    </p:spTree>
    <p:extLst>
      <p:ext uri="{BB962C8B-B14F-4D97-AF65-F5344CB8AC3E}">
        <p14:creationId xmlns:p14="http://schemas.microsoft.com/office/powerpoint/2010/main" val="3205145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4B5EC-152C-4627-80C0-63B10D5574EF}" type="datetimeFigureOut">
              <a:rPr lang="en-US" smtClean="0"/>
              <a:t>11/18/2021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EE60E-651F-40CC-AD73-C00F10CE42B6}" type="slidenum">
              <a:rPr lang="en-US" smtClean="0"/>
              <a:t>‹#›</a:t>
            </a:fld>
            <a:endParaRPr lang="en-US" dirty="0"/>
          </a:p>
        </p:txBody>
      </p:sp>
    </p:spTree>
    <p:extLst>
      <p:ext uri="{BB962C8B-B14F-4D97-AF65-F5344CB8AC3E}">
        <p14:creationId xmlns:p14="http://schemas.microsoft.com/office/powerpoint/2010/main" val="2025417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solidFill>
                  <a:srgbClr val="FFFFFF"/>
                </a:solidFill>
                <a:effectLst/>
                <a:latin typeface="Segoe UI" panose="020B0502040204020203" pitchFamily="34" charset="0"/>
              </a:rPr>
              <a:t>Trauma Informed: statewide </a:t>
            </a:r>
            <a:r>
              <a:rPr lang="en-US" b="0" i="0" dirty="0">
                <a:solidFill>
                  <a:srgbClr val="FFFFFF"/>
                </a:solidFill>
                <a:effectLst/>
                <a:latin typeface="Segoe UI" panose="020B0502040204020203" pitchFamily="34" charset="0"/>
              </a:rPr>
              <a:t>data sharing provides a more client centered and trauma informed approach to collecting client PII and reduces the number of times clients need to tell their story of homelessness</a:t>
            </a:r>
            <a:endParaRPr lang="en-US" dirty="0"/>
          </a:p>
        </p:txBody>
      </p:sp>
      <p:sp>
        <p:nvSpPr>
          <p:cNvPr id="4" name="Slide Number Placeholder 3"/>
          <p:cNvSpPr>
            <a:spLocks noGrp="1"/>
          </p:cNvSpPr>
          <p:nvPr>
            <p:ph type="sldNum" sz="quarter" idx="5"/>
          </p:nvPr>
        </p:nvSpPr>
        <p:spPr/>
        <p:txBody>
          <a:bodyPr/>
          <a:lstStyle/>
          <a:p>
            <a:fld id="{41EEE60E-651F-40CC-AD73-C00F10CE42B6}" type="slidenum">
              <a:rPr lang="en-US" smtClean="0"/>
              <a:t>6</a:t>
            </a:fld>
            <a:endParaRPr lang="en-US" dirty="0"/>
          </a:p>
        </p:txBody>
      </p:sp>
    </p:spTree>
    <p:extLst>
      <p:ext uri="{BB962C8B-B14F-4D97-AF65-F5344CB8AC3E}">
        <p14:creationId xmlns:p14="http://schemas.microsoft.com/office/powerpoint/2010/main" val="26648855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11/18/2021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425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53284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2454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05272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553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9605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016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6053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7062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08808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4279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61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2054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662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4141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940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4255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11/18/2021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6098732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vthmis@icalliance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8D3E5-C7A3-47DF-A374-46BF83A69904}"/>
              </a:ext>
            </a:extLst>
          </p:cNvPr>
          <p:cNvSpPr>
            <a:spLocks noGrp="1"/>
          </p:cNvSpPr>
          <p:nvPr>
            <p:ph type="ctrTitle"/>
          </p:nvPr>
        </p:nvSpPr>
        <p:spPr/>
        <p:txBody>
          <a:bodyPr>
            <a:normAutofit/>
          </a:bodyPr>
          <a:lstStyle/>
          <a:p>
            <a:pPr algn="ctr"/>
            <a:r>
              <a:rPr lang="en-US" sz="5400" dirty="0">
                <a:latin typeface="Rockwell" panose="02060603020205020403" pitchFamily="18" charset="0"/>
              </a:rPr>
              <a:t>Statewide HMIS Data Sharing</a:t>
            </a:r>
          </a:p>
        </p:txBody>
      </p:sp>
      <p:sp>
        <p:nvSpPr>
          <p:cNvPr id="3" name="Subtitle 2">
            <a:extLst>
              <a:ext uri="{FF2B5EF4-FFF2-40B4-BE49-F238E27FC236}">
                <a16:creationId xmlns:a16="http://schemas.microsoft.com/office/drawing/2014/main" id="{2E78725B-6E40-4D82-B375-7831D81C29EE}"/>
              </a:ext>
            </a:extLst>
          </p:cNvPr>
          <p:cNvSpPr>
            <a:spLocks noGrp="1"/>
          </p:cNvSpPr>
          <p:nvPr>
            <p:ph type="subTitle" idx="1"/>
          </p:nvPr>
        </p:nvSpPr>
        <p:spPr/>
        <p:txBody>
          <a:bodyPr>
            <a:normAutofit fontScale="85000" lnSpcReduction="10000"/>
          </a:bodyPr>
          <a:lstStyle/>
          <a:p>
            <a:pPr algn="ctr"/>
            <a:endParaRPr lang="en-US" sz="2400" dirty="0">
              <a:latin typeface="Tahoma" panose="020B0604030504040204" pitchFamily="34" charset="0"/>
              <a:ea typeface="Tahoma" panose="020B0604030504040204" pitchFamily="34" charset="0"/>
              <a:cs typeface="Tahoma" panose="020B0604030504040204" pitchFamily="34" charset="0"/>
            </a:endParaRPr>
          </a:p>
          <a:p>
            <a:pPr algn="ctr"/>
            <a:r>
              <a:rPr lang="en-US" sz="2400" dirty="0">
                <a:latin typeface="Tahoma" panose="020B0604030504040204" pitchFamily="34" charset="0"/>
                <a:ea typeface="Tahoma" panose="020B0604030504040204" pitchFamily="34" charset="0"/>
                <a:cs typeface="Tahoma" panose="020B0604030504040204" pitchFamily="34" charset="0"/>
              </a:rPr>
              <a:t>The Vermont HMIS Advisory Committee</a:t>
            </a:r>
          </a:p>
          <a:p>
            <a:pPr algn="ctr"/>
            <a:r>
              <a:rPr lang="en-US" sz="2400" dirty="0">
                <a:latin typeface="Tahoma" panose="020B0604030504040204" pitchFamily="34" charset="0"/>
                <a:ea typeface="Tahoma" panose="020B0604030504040204" pitchFamily="34" charset="0"/>
                <a:cs typeface="Tahoma" panose="020B0604030504040204" pitchFamily="34" charset="0"/>
              </a:rPr>
              <a:t>With support from the Institute for Community Alliances</a:t>
            </a:r>
          </a:p>
          <a:p>
            <a:pPr algn="ct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19359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1FAFD3B4-6333-4E05-8694-C53481C42334}"/>
              </a:ext>
            </a:extLst>
          </p:cNvPr>
          <p:cNvPicPr>
            <a:picLocks noChangeAspect="1"/>
          </p:cNvPicPr>
          <p:nvPr/>
        </p:nvPicPr>
        <p:blipFill>
          <a:blip r:embed="rId2"/>
          <a:stretch>
            <a:fillRect/>
          </a:stretch>
        </p:blipFill>
        <p:spPr>
          <a:xfrm>
            <a:off x="3238101" y="571101"/>
            <a:ext cx="5715798" cy="5715798"/>
          </a:xfrm>
          <a:prstGeom prst="rect">
            <a:avLst/>
          </a:prstGeom>
        </p:spPr>
      </p:pic>
    </p:spTree>
    <p:extLst>
      <p:ext uri="{BB962C8B-B14F-4D97-AF65-F5344CB8AC3E}">
        <p14:creationId xmlns:p14="http://schemas.microsoft.com/office/powerpoint/2010/main" val="190261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p:txBody>
          <a:bodyPr>
            <a:normAutofit/>
          </a:bodyPr>
          <a:lstStyle/>
          <a:p>
            <a:r>
              <a:rPr lang="en-US" sz="4400" dirty="0">
                <a:latin typeface="Rockwell" panose="02060603020205020403" pitchFamily="18" charset="0"/>
              </a:rPr>
              <a:t>Why are we here?</a:t>
            </a:r>
          </a:p>
        </p:txBody>
      </p:sp>
      <p:sp>
        <p:nvSpPr>
          <p:cNvPr id="5" name="Content Placeholder 4">
            <a:extLst>
              <a:ext uri="{FF2B5EF4-FFF2-40B4-BE49-F238E27FC236}">
                <a16:creationId xmlns:a16="http://schemas.microsoft.com/office/drawing/2014/main" id="{A305F45E-DFA0-4894-B42C-B226502B0F94}"/>
              </a:ext>
            </a:extLst>
          </p:cNvPr>
          <p:cNvSpPr>
            <a:spLocks noGrp="1"/>
          </p:cNvSpPr>
          <p:nvPr>
            <p:ph idx="1"/>
          </p:nvPr>
        </p:nvSpPr>
        <p:spPr/>
        <p:txBody>
          <a:bodyPr>
            <a:normAutofit fontScale="77500" lnSpcReduction="20000"/>
          </a:bodyPr>
          <a:lstStyle/>
          <a:p>
            <a:pPr marL="0" indent="0">
              <a:buNone/>
            </a:pPr>
            <a:r>
              <a:rPr lang="en-US" sz="2800" dirty="0">
                <a:effectLst/>
                <a:latin typeface="Rockwell" panose="02060603020205020403" pitchFamily="18" charset="0"/>
                <a:ea typeface="Times New Roman" panose="02020603050405020304" pitchFamily="18" charset="0"/>
              </a:rPr>
              <a:t>The VT HMIS Advisory Committee has spent the last few months talking about data sharing in the HMIS. </a:t>
            </a:r>
          </a:p>
          <a:p>
            <a:pPr marL="0" indent="0">
              <a:buNone/>
            </a:pPr>
            <a:r>
              <a:rPr lang="en-US" sz="2800" dirty="0">
                <a:latin typeface="Rockwell" panose="02060603020205020403" pitchFamily="18" charset="0"/>
                <a:ea typeface="Times New Roman" panose="02020603050405020304" pitchFamily="18" charset="0"/>
              </a:rPr>
              <a:t>A survey was sent out to all the HMIS Users and community partners asking their thoughts about data sharing and what they felt they needed to know.</a:t>
            </a:r>
          </a:p>
          <a:p>
            <a:pPr marL="0" indent="0">
              <a:buNone/>
            </a:pPr>
            <a:r>
              <a:rPr lang="en-US" sz="2800" dirty="0">
                <a:effectLst/>
                <a:latin typeface="Rockwell" panose="02060603020205020403" pitchFamily="18" charset="0"/>
                <a:ea typeface="Times New Roman" panose="02020603050405020304" pitchFamily="18" charset="0"/>
              </a:rPr>
              <a:t>From that survey, the committee saw that some education around data sharing was wanted and needed. So they decided to connect with the Local CoCs to provide more information about what it means to share data in HMIS on a Statewide level.</a:t>
            </a:r>
          </a:p>
          <a:p>
            <a:endParaRPr lang="en-US" dirty="0"/>
          </a:p>
        </p:txBody>
      </p:sp>
    </p:spTree>
    <p:extLst>
      <p:ext uri="{BB962C8B-B14F-4D97-AF65-F5344CB8AC3E}">
        <p14:creationId xmlns:p14="http://schemas.microsoft.com/office/powerpoint/2010/main" val="325368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a:xfrm>
            <a:off x="1141412" y="230751"/>
            <a:ext cx="9905998" cy="1478570"/>
          </a:xfrm>
        </p:spPr>
        <p:txBody>
          <a:bodyPr>
            <a:normAutofit/>
          </a:bodyPr>
          <a:lstStyle/>
          <a:p>
            <a:r>
              <a:rPr lang="en-US" sz="4400" dirty="0">
                <a:latin typeface="Rockwell" panose="02060603020205020403" pitchFamily="18" charset="0"/>
              </a:rPr>
              <a:t>Current HMIS Sharing Set Up</a:t>
            </a:r>
          </a:p>
        </p:txBody>
      </p:sp>
      <p:sp>
        <p:nvSpPr>
          <p:cNvPr id="12" name="Google Shape;77;p14">
            <a:extLst>
              <a:ext uri="{FF2B5EF4-FFF2-40B4-BE49-F238E27FC236}">
                <a16:creationId xmlns:a16="http://schemas.microsoft.com/office/drawing/2014/main" id="{01496EAD-E44A-4619-8B05-48908BE59D73}"/>
              </a:ext>
            </a:extLst>
          </p:cNvPr>
          <p:cNvSpPr/>
          <p:nvPr/>
        </p:nvSpPr>
        <p:spPr>
          <a:xfrm>
            <a:off x="5381773" y="5302209"/>
            <a:ext cx="1449778" cy="1414354"/>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chemeClr val="bg1"/>
                </a:solidFill>
              </a:rPr>
              <a:t>Chittenden</a:t>
            </a:r>
            <a:endParaRPr sz="1000" b="1" dirty="0">
              <a:solidFill>
                <a:schemeClr val="bg1"/>
              </a:solidFill>
            </a:endParaRPr>
          </a:p>
          <a:p>
            <a:pPr marL="0" lvl="0" indent="0" algn="ctr" rtl="0">
              <a:spcBef>
                <a:spcPts val="0"/>
              </a:spcBef>
              <a:spcAft>
                <a:spcPts val="0"/>
              </a:spcAft>
              <a:buNone/>
            </a:pPr>
            <a:r>
              <a:rPr lang="en" sz="700" dirty="0">
                <a:solidFill>
                  <a:schemeClr val="bg1"/>
                </a:solidFill>
              </a:rPr>
              <a:t>BHA, CVOEO, CHT, COTS, Howard Center, CHCB Safe Harbor, Spectrum, Anew Place, BPD Community Affairs Team, VHFA, VT Cares,</a:t>
            </a:r>
            <a:r>
              <a:rPr lang="en" sz="800" dirty="0">
                <a:solidFill>
                  <a:schemeClr val="bg1"/>
                </a:solidFill>
              </a:rPr>
              <a:t> Pathways, SSVF UVM, VCRHYP, Veterans Inc</a:t>
            </a:r>
            <a:endParaRPr sz="700" dirty="0">
              <a:solidFill>
                <a:schemeClr val="bg1"/>
              </a:solidFill>
            </a:endParaRPr>
          </a:p>
        </p:txBody>
      </p:sp>
      <p:sp>
        <p:nvSpPr>
          <p:cNvPr id="13" name="Google Shape;84;p14">
            <a:extLst>
              <a:ext uri="{FF2B5EF4-FFF2-40B4-BE49-F238E27FC236}">
                <a16:creationId xmlns:a16="http://schemas.microsoft.com/office/drawing/2014/main" id="{1BA400D6-CBD2-48E9-8EE2-9BB64258F98D}"/>
              </a:ext>
            </a:extLst>
          </p:cNvPr>
          <p:cNvSpPr/>
          <p:nvPr/>
        </p:nvSpPr>
        <p:spPr>
          <a:xfrm>
            <a:off x="1843211" y="1724358"/>
            <a:ext cx="1371600" cy="13716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chemeClr val="bg1"/>
                </a:solidFill>
              </a:rPr>
              <a:t>Addison</a:t>
            </a:r>
            <a:endParaRPr sz="1000" b="1" dirty="0">
              <a:solidFill>
                <a:schemeClr val="bg1"/>
              </a:solidFill>
            </a:endParaRPr>
          </a:p>
          <a:p>
            <a:pPr marL="0" lvl="0" indent="0" algn="ctr" rtl="0">
              <a:spcBef>
                <a:spcPts val="0"/>
              </a:spcBef>
              <a:spcAft>
                <a:spcPts val="0"/>
              </a:spcAft>
              <a:buNone/>
            </a:pPr>
            <a:r>
              <a:rPr lang="en" sz="700" dirty="0">
                <a:solidFill>
                  <a:schemeClr val="bg1"/>
                </a:solidFill>
              </a:rPr>
              <a:t>ACPCC, CHC, CSAC, HOPE, CVOEO, John Graham Housing &amp; Services,</a:t>
            </a:r>
            <a:r>
              <a:rPr lang="en" sz="800" dirty="0">
                <a:solidFill>
                  <a:schemeClr val="bg1"/>
                </a:solidFill>
              </a:rPr>
              <a:t> Pathways, SSVF UVM, VCRHYP, Veterans Inc</a:t>
            </a:r>
            <a:endParaRPr sz="700" dirty="0">
              <a:solidFill>
                <a:schemeClr val="bg1"/>
              </a:solidFill>
            </a:endParaRPr>
          </a:p>
        </p:txBody>
      </p:sp>
      <p:sp>
        <p:nvSpPr>
          <p:cNvPr id="14" name="Google Shape;78;p14">
            <a:extLst>
              <a:ext uri="{FF2B5EF4-FFF2-40B4-BE49-F238E27FC236}">
                <a16:creationId xmlns:a16="http://schemas.microsoft.com/office/drawing/2014/main" id="{D5C6B6D9-0D8B-4CFE-B412-822CEEEDB0B5}"/>
              </a:ext>
            </a:extLst>
          </p:cNvPr>
          <p:cNvSpPr/>
          <p:nvPr/>
        </p:nvSpPr>
        <p:spPr>
          <a:xfrm>
            <a:off x="7190544" y="3679027"/>
            <a:ext cx="1371600" cy="13716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chemeClr val="bg1"/>
                </a:solidFill>
              </a:rPr>
              <a:t>Rutland</a:t>
            </a:r>
            <a:endParaRPr sz="1000" b="1" dirty="0">
              <a:solidFill>
                <a:schemeClr val="bg1"/>
              </a:solidFill>
            </a:endParaRPr>
          </a:p>
          <a:p>
            <a:pPr marL="0" lvl="0" indent="0" algn="ctr" rtl="0">
              <a:spcBef>
                <a:spcPts val="0"/>
              </a:spcBef>
              <a:spcAft>
                <a:spcPts val="0"/>
              </a:spcAft>
              <a:buNone/>
            </a:pPr>
            <a:r>
              <a:rPr lang="en" sz="700" dirty="0">
                <a:solidFill>
                  <a:schemeClr val="bg1"/>
                </a:solidFill>
              </a:rPr>
              <a:t>HPC, BROC, RCMH, VT Cares,</a:t>
            </a:r>
            <a:r>
              <a:rPr lang="en" sz="800" dirty="0">
                <a:solidFill>
                  <a:schemeClr val="bg1"/>
                </a:solidFill>
              </a:rPr>
              <a:t> Pathways, SSVF UVM, VCRHYP, Veterans Inc</a:t>
            </a:r>
            <a:endParaRPr sz="700" dirty="0">
              <a:solidFill>
                <a:schemeClr val="bg1"/>
              </a:solidFill>
            </a:endParaRPr>
          </a:p>
        </p:txBody>
      </p:sp>
      <p:sp>
        <p:nvSpPr>
          <p:cNvPr id="15" name="Google Shape;83;p14">
            <a:extLst>
              <a:ext uri="{FF2B5EF4-FFF2-40B4-BE49-F238E27FC236}">
                <a16:creationId xmlns:a16="http://schemas.microsoft.com/office/drawing/2014/main" id="{79B35E2B-A4E1-4076-8F1C-B1646FAC9ACA}"/>
              </a:ext>
            </a:extLst>
          </p:cNvPr>
          <p:cNvSpPr/>
          <p:nvPr/>
        </p:nvSpPr>
        <p:spPr>
          <a:xfrm>
            <a:off x="9019309" y="3605456"/>
            <a:ext cx="1371600" cy="13716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chemeClr val="bg1"/>
                </a:solidFill>
              </a:rPr>
              <a:t>Orange Windsor North</a:t>
            </a:r>
            <a:endParaRPr sz="1000" b="1" dirty="0">
              <a:solidFill>
                <a:schemeClr val="bg1"/>
              </a:solidFill>
            </a:endParaRPr>
          </a:p>
          <a:p>
            <a:pPr marL="0" lvl="0" indent="0" algn="ctr" rtl="0">
              <a:spcBef>
                <a:spcPts val="0"/>
              </a:spcBef>
              <a:spcAft>
                <a:spcPts val="0"/>
              </a:spcAft>
              <a:buNone/>
            </a:pPr>
            <a:r>
              <a:rPr lang="en" sz="700" dirty="0">
                <a:solidFill>
                  <a:schemeClr val="bg1"/>
                </a:solidFill>
              </a:rPr>
              <a:t>Upper Valley Haven, SEVCA, Clara Martin, Capstone, VT Cares, HRCS,</a:t>
            </a:r>
            <a:r>
              <a:rPr lang="en" sz="800" dirty="0">
                <a:solidFill>
                  <a:schemeClr val="bg1"/>
                </a:solidFill>
              </a:rPr>
              <a:t> Pathways, SSVF UVM, VCRHYP, Veterans Inc</a:t>
            </a:r>
            <a:endParaRPr sz="700" dirty="0">
              <a:solidFill>
                <a:schemeClr val="bg1"/>
              </a:solidFill>
            </a:endParaRPr>
          </a:p>
        </p:txBody>
      </p:sp>
      <p:sp>
        <p:nvSpPr>
          <p:cNvPr id="16" name="Google Shape;76;p14">
            <a:extLst>
              <a:ext uri="{FF2B5EF4-FFF2-40B4-BE49-F238E27FC236}">
                <a16:creationId xmlns:a16="http://schemas.microsoft.com/office/drawing/2014/main" id="{EF8A0262-D3C1-4398-9B1A-4247036996AF}"/>
              </a:ext>
            </a:extLst>
          </p:cNvPr>
          <p:cNvSpPr/>
          <p:nvPr/>
        </p:nvSpPr>
        <p:spPr>
          <a:xfrm>
            <a:off x="8895134" y="1692765"/>
            <a:ext cx="1495775" cy="1434786"/>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chemeClr val="bg1"/>
                </a:solidFill>
              </a:rPr>
              <a:t>Northeast Kingdom</a:t>
            </a:r>
            <a:endParaRPr sz="1000" b="1" dirty="0">
              <a:solidFill>
                <a:schemeClr val="bg1"/>
              </a:solidFill>
            </a:endParaRPr>
          </a:p>
          <a:p>
            <a:pPr marL="0" lvl="0" indent="0" algn="ctr" rtl="0">
              <a:spcBef>
                <a:spcPts val="0"/>
              </a:spcBef>
              <a:spcAft>
                <a:spcPts val="0"/>
              </a:spcAft>
              <a:buNone/>
            </a:pPr>
            <a:r>
              <a:rPr lang="en" sz="700" dirty="0">
                <a:solidFill>
                  <a:schemeClr val="bg1"/>
                </a:solidFill>
              </a:rPr>
              <a:t>NEKCA, NEKYS, VT Cares, NVRH Community Connections, Northern Counties Health Care, The Community Restorative Justice Center,</a:t>
            </a:r>
            <a:r>
              <a:rPr lang="en" sz="800" dirty="0">
                <a:solidFill>
                  <a:schemeClr val="bg1"/>
                </a:solidFill>
              </a:rPr>
              <a:t> Pathways, SSVF UVM, VCRHYP, Veterans Inc</a:t>
            </a:r>
            <a:endParaRPr sz="700" dirty="0">
              <a:solidFill>
                <a:schemeClr val="bg1"/>
              </a:solidFill>
            </a:endParaRPr>
          </a:p>
        </p:txBody>
      </p:sp>
      <p:sp>
        <p:nvSpPr>
          <p:cNvPr id="20" name="Google Shape;79;p14">
            <a:extLst>
              <a:ext uri="{FF2B5EF4-FFF2-40B4-BE49-F238E27FC236}">
                <a16:creationId xmlns:a16="http://schemas.microsoft.com/office/drawing/2014/main" id="{3DAB9BC2-A493-4AC6-BE4D-60A4B90B71F7}"/>
              </a:ext>
            </a:extLst>
          </p:cNvPr>
          <p:cNvSpPr/>
          <p:nvPr/>
        </p:nvSpPr>
        <p:spPr>
          <a:xfrm>
            <a:off x="1692234" y="3679027"/>
            <a:ext cx="1522577" cy="147857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chemeClr val="bg1"/>
                </a:solidFill>
              </a:rPr>
              <a:t>Windsor South/ Windham North</a:t>
            </a:r>
            <a:endParaRPr sz="1000" b="1" dirty="0">
              <a:solidFill>
                <a:schemeClr val="bg1"/>
              </a:solidFill>
            </a:endParaRPr>
          </a:p>
          <a:p>
            <a:pPr marL="0" lvl="0" indent="0" algn="ctr" rtl="0">
              <a:spcBef>
                <a:spcPts val="0"/>
              </a:spcBef>
              <a:spcAft>
                <a:spcPts val="0"/>
              </a:spcAft>
              <a:buNone/>
            </a:pPr>
            <a:r>
              <a:rPr lang="en" sz="700" dirty="0">
                <a:solidFill>
                  <a:schemeClr val="bg1"/>
                </a:solidFill>
              </a:rPr>
              <a:t>SSHP, SEVCA, WCYS, HCRS, Youth Services Inc, VT Cares, SAPCC,</a:t>
            </a:r>
            <a:r>
              <a:rPr lang="en" sz="800" dirty="0">
                <a:solidFill>
                  <a:schemeClr val="bg1"/>
                </a:solidFill>
              </a:rPr>
              <a:t> Pathways, SSVF UVM, VCRHYP, Veterans Inc</a:t>
            </a:r>
            <a:endParaRPr sz="700" dirty="0">
              <a:solidFill>
                <a:schemeClr val="bg1"/>
              </a:solidFill>
            </a:endParaRPr>
          </a:p>
        </p:txBody>
      </p:sp>
      <p:sp>
        <p:nvSpPr>
          <p:cNvPr id="21" name="Google Shape;82;p14">
            <a:extLst>
              <a:ext uri="{FF2B5EF4-FFF2-40B4-BE49-F238E27FC236}">
                <a16:creationId xmlns:a16="http://schemas.microsoft.com/office/drawing/2014/main" id="{95CFD673-CE5A-43DD-9018-D3311D5E19BF}"/>
              </a:ext>
            </a:extLst>
          </p:cNvPr>
          <p:cNvSpPr/>
          <p:nvPr/>
        </p:nvSpPr>
        <p:spPr>
          <a:xfrm>
            <a:off x="3419474" y="3679027"/>
            <a:ext cx="1522577" cy="147857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chemeClr val="bg1"/>
                </a:solidFill>
              </a:rPr>
              <a:t>Windham South</a:t>
            </a:r>
            <a:endParaRPr sz="1000" b="1" dirty="0">
              <a:solidFill>
                <a:schemeClr val="bg1"/>
              </a:solidFill>
            </a:endParaRPr>
          </a:p>
          <a:p>
            <a:pPr marL="0" lvl="0" indent="0" algn="ctr" rtl="0">
              <a:spcBef>
                <a:spcPts val="0"/>
              </a:spcBef>
              <a:spcAft>
                <a:spcPts val="0"/>
              </a:spcAft>
              <a:buNone/>
            </a:pPr>
            <a:r>
              <a:rPr lang="en" sz="700" dirty="0">
                <a:solidFill>
                  <a:schemeClr val="bg1"/>
                </a:solidFill>
              </a:rPr>
              <a:t>Groundworks, Winston L. Prouty, SEVCA, Youth Services Inc., HCRS,</a:t>
            </a:r>
            <a:r>
              <a:rPr lang="en" sz="800" dirty="0">
                <a:solidFill>
                  <a:schemeClr val="bg1"/>
                </a:solidFill>
              </a:rPr>
              <a:t> Pathways, SSVF UVM, VCRHYP</a:t>
            </a:r>
            <a:endParaRPr sz="700" dirty="0">
              <a:solidFill>
                <a:schemeClr val="bg1"/>
              </a:solidFill>
            </a:endParaRPr>
          </a:p>
        </p:txBody>
      </p:sp>
      <p:sp>
        <p:nvSpPr>
          <p:cNvPr id="22" name="Google Shape;80;p14">
            <a:extLst>
              <a:ext uri="{FF2B5EF4-FFF2-40B4-BE49-F238E27FC236}">
                <a16:creationId xmlns:a16="http://schemas.microsoft.com/office/drawing/2014/main" id="{CE7C657D-AC63-4565-AD3D-24AEC72E25E8}"/>
              </a:ext>
            </a:extLst>
          </p:cNvPr>
          <p:cNvSpPr/>
          <p:nvPr/>
        </p:nvSpPr>
        <p:spPr>
          <a:xfrm>
            <a:off x="7190544" y="1693948"/>
            <a:ext cx="1371600" cy="13716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chemeClr val="bg1"/>
                </a:solidFill>
              </a:rPr>
              <a:t>Lamoille</a:t>
            </a:r>
            <a:endParaRPr sz="1000" b="1" dirty="0">
              <a:solidFill>
                <a:schemeClr val="bg1"/>
              </a:solidFill>
            </a:endParaRPr>
          </a:p>
          <a:p>
            <a:pPr marL="0" lvl="0" indent="0" algn="ctr" rtl="0">
              <a:spcBef>
                <a:spcPts val="0"/>
              </a:spcBef>
              <a:spcAft>
                <a:spcPts val="0"/>
              </a:spcAft>
              <a:buNone/>
            </a:pPr>
            <a:r>
              <a:rPr lang="en" sz="700" dirty="0">
                <a:solidFill>
                  <a:schemeClr val="bg1"/>
                </a:solidFill>
              </a:rPr>
              <a:t>Capstone, Lamoille Community House, Good Samaritan Haven, LFC, LCMHS, VT Cares,</a:t>
            </a:r>
            <a:r>
              <a:rPr lang="en" sz="800" dirty="0">
                <a:solidFill>
                  <a:schemeClr val="bg1"/>
                </a:solidFill>
              </a:rPr>
              <a:t> Pathways, SSVF UVM, VCRHYP, Veterans Inc</a:t>
            </a:r>
            <a:endParaRPr sz="700" dirty="0">
              <a:solidFill>
                <a:schemeClr val="bg1"/>
              </a:solidFill>
            </a:endParaRPr>
          </a:p>
        </p:txBody>
      </p:sp>
      <p:sp>
        <p:nvSpPr>
          <p:cNvPr id="23" name="Google Shape;85;p14">
            <a:extLst>
              <a:ext uri="{FF2B5EF4-FFF2-40B4-BE49-F238E27FC236}">
                <a16:creationId xmlns:a16="http://schemas.microsoft.com/office/drawing/2014/main" id="{453C6A20-8D0F-40D3-B42D-D408A062DF06}"/>
              </a:ext>
            </a:extLst>
          </p:cNvPr>
          <p:cNvSpPr/>
          <p:nvPr/>
        </p:nvSpPr>
        <p:spPr>
          <a:xfrm>
            <a:off x="5276267" y="1724358"/>
            <a:ext cx="1501783" cy="1440417"/>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chemeClr val="bg1"/>
                </a:solidFill>
              </a:rPr>
              <a:t>Franklin Grand Isle</a:t>
            </a:r>
            <a:endParaRPr sz="1000" b="1" dirty="0">
              <a:solidFill>
                <a:schemeClr val="bg1"/>
              </a:solidFill>
            </a:endParaRPr>
          </a:p>
          <a:p>
            <a:pPr marL="0" lvl="0" indent="0" algn="ctr" rtl="0">
              <a:spcBef>
                <a:spcPts val="0"/>
              </a:spcBef>
              <a:spcAft>
                <a:spcPts val="0"/>
              </a:spcAft>
              <a:buNone/>
            </a:pPr>
            <a:r>
              <a:rPr lang="en" sz="700" dirty="0">
                <a:solidFill>
                  <a:schemeClr val="bg1"/>
                </a:solidFill>
              </a:rPr>
              <a:t>Samaritan House, CVOEO, NCSS, VT Cares, Franklin Grand Isle Restorative Justice Center,</a:t>
            </a:r>
            <a:r>
              <a:rPr lang="en" sz="800" dirty="0">
                <a:solidFill>
                  <a:schemeClr val="bg1"/>
                </a:solidFill>
              </a:rPr>
              <a:t> Pathways, SSVF UVM, VCRHYP, Veterans Inc</a:t>
            </a:r>
            <a:endParaRPr sz="700" dirty="0">
              <a:solidFill>
                <a:schemeClr val="bg1"/>
              </a:solidFill>
            </a:endParaRPr>
          </a:p>
        </p:txBody>
      </p:sp>
      <p:sp>
        <p:nvSpPr>
          <p:cNvPr id="25" name="Google Shape;86;p14">
            <a:extLst>
              <a:ext uri="{FF2B5EF4-FFF2-40B4-BE49-F238E27FC236}">
                <a16:creationId xmlns:a16="http://schemas.microsoft.com/office/drawing/2014/main" id="{9CB22307-F59B-458A-ACA7-F2C55831432B}"/>
              </a:ext>
            </a:extLst>
          </p:cNvPr>
          <p:cNvSpPr/>
          <p:nvPr/>
        </p:nvSpPr>
        <p:spPr>
          <a:xfrm>
            <a:off x="3492173" y="1693948"/>
            <a:ext cx="1371600" cy="13716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chemeClr val="bg1"/>
                </a:solidFill>
              </a:rPr>
              <a:t>Bennington</a:t>
            </a:r>
            <a:endParaRPr sz="1000" b="1" dirty="0">
              <a:solidFill>
                <a:schemeClr val="bg1"/>
              </a:solidFill>
            </a:endParaRPr>
          </a:p>
          <a:p>
            <a:pPr marL="0" lvl="0" indent="0" algn="ctr" rtl="0">
              <a:spcBef>
                <a:spcPts val="0"/>
              </a:spcBef>
              <a:spcAft>
                <a:spcPts val="0"/>
              </a:spcAft>
              <a:buNone/>
            </a:pPr>
            <a:r>
              <a:rPr lang="en" sz="700" dirty="0">
                <a:solidFill>
                  <a:schemeClr val="bg1"/>
                </a:solidFill>
              </a:rPr>
              <a:t>BROC, BCH, UCS, Sunrise,</a:t>
            </a:r>
            <a:r>
              <a:rPr lang="en" sz="800" dirty="0">
                <a:solidFill>
                  <a:schemeClr val="bg1"/>
                </a:solidFill>
              </a:rPr>
              <a:t> Pathways, SSVF UVM, VCRHYP, Veterans Inc</a:t>
            </a:r>
            <a:endParaRPr sz="700" dirty="0">
              <a:solidFill>
                <a:schemeClr val="bg1"/>
              </a:solidFill>
            </a:endParaRPr>
          </a:p>
        </p:txBody>
      </p:sp>
      <p:sp>
        <p:nvSpPr>
          <p:cNvPr id="26" name="Google Shape;81;p14">
            <a:extLst>
              <a:ext uri="{FF2B5EF4-FFF2-40B4-BE49-F238E27FC236}">
                <a16:creationId xmlns:a16="http://schemas.microsoft.com/office/drawing/2014/main" id="{06314129-9001-45FB-B205-2C1F05649FE2}"/>
              </a:ext>
            </a:extLst>
          </p:cNvPr>
          <p:cNvSpPr/>
          <p:nvPr/>
        </p:nvSpPr>
        <p:spPr>
          <a:xfrm>
            <a:off x="5337756" y="3605456"/>
            <a:ext cx="1513311" cy="13716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chemeClr val="bg1"/>
                </a:solidFill>
              </a:rPr>
              <a:t>Washington</a:t>
            </a:r>
            <a:endParaRPr sz="1000" b="1" dirty="0">
              <a:solidFill>
                <a:schemeClr val="bg1"/>
              </a:solidFill>
            </a:endParaRPr>
          </a:p>
          <a:p>
            <a:pPr marL="0" lvl="0" indent="0" algn="ctr" rtl="0">
              <a:spcBef>
                <a:spcPts val="0"/>
              </a:spcBef>
              <a:spcAft>
                <a:spcPts val="0"/>
              </a:spcAft>
              <a:buNone/>
            </a:pPr>
            <a:r>
              <a:rPr lang="en" sz="700" dirty="0">
                <a:solidFill>
                  <a:schemeClr val="bg1"/>
                </a:solidFill>
              </a:rPr>
              <a:t>Capstone, Good Samaritan Haven, WCMH, WCYSB, FCWC, Veteran’s Place, VT Cares, Another Way, Barre Community Justice Center,</a:t>
            </a:r>
            <a:r>
              <a:rPr lang="en" sz="800" dirty="0">
                <a:solidFill>
                  <a:schemeClr val="bg1"/>
                </a:solidFill>
              </a:rPr>
              <a:t> Pathways, SSVF UVM, VCRHYP, Veterans Inc</a:t>
            </a:r>
            <a:endParaRPr sz="700" dirty="0">
              <a:solidFill>
                <a:schemeClr val="bg1"/>
              </a:solidFill>
            </a:endParaRPr>
          </a:p>
        </p:txBody>
      </p:sp>
    </p:spTree>
    <p:extLst>
      <p:ext uri="{BB962C8B-B14F-4D97-AF65-F5344CB8AC3E}">
        <p14:creationId xmlns:p14="http://schemas.microsoft.com/office/powerpoint/2010/main" val="2238286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p:txBody>
          <a:bodyPr>
            <a:normAutofit/>
          </a:bodyPr>
          <a:lstStyle/>
          <a:p>
            <a:r>
              <a:rPr lang="en-US" sz="4400" dirty="0">
                <a:latin typeface="Rockwell" panose="02060603020205020403" pitchFamily="18" charset="0"/>
              </a:rPr>
              <a:t>What is Statewide Sharing?</a:t>
            </a:r>
          </a:p>
        </p:txBody>
      </p:sp>
      <p:sp>
        <p:nvSpPr>
          <p:cNvPr id="5" name="Content Placeholder 4">
            <a:extLst>
              <a:ext uri="{FF2B5EF4-FFF2-40B4-BE49-F238E27FC236}">
                <a16:creationId xmlns:a16="http://schemas.microsoft.com/office/drawing/2014/main" id="{A305F45E-DFA0-4894-B42C-B226502B0F94}"/>
              </a:ext>
            </a:extLst>
          </p:cNvPr>
          <p:cNvSpPr>
            <a:spLocks noGrp="1"/>
          </p:cNvSpPr>
          <p:nvPr>
            <p:ph idx="1"/>
          </p:nvPr>
        </p:nvSpPr>
        <p:spPr/>
        <p:txBody>
          <a:bodyPr/>
          <a:lstStyle/>
          <a:p>
            <a:pPr marL="0" indent="0">
              <a:buNone/>
            </a:pPr>
            <a:r>
              <a:rPr lang="en-US" sz="2800" dirty="0">
                <a:effectLst/>
                <a:latin typeface="Rockwell" panose="02060603020205020403" pitchFamily="18" charset="0"/>
                <a:ea typeface="Times New Roman" panose="02020603050405020304" pitchFamily="18" charset="0"/>
              </a:rPr>
              <a:t>Statewide data sharing is the ability to disclose client personal identifiable information (PII), services, program enrollments, shelter stays and other data from one HMIS organization to another HMIS organization inside of HMIS across the State of Vermont.</a:t>
            </a:r>
          </a:p>
          <a:p>
            <a:endParaRPr lang="en-US" dirty="0"/>
          </a:p>
        </p:txBody>
      </p:sp>
    </p:spTree>
    <p:extLst>
      <p:ext uri="{BB962C8B-B14F-4D97-AF65-F5344CB8AC3E}">
        <p14:creationId xmlns:p14="http://schemas.microsoft.com/office/powerpoint/2010/main" val="418088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B4593F26-A390-4099-80C0-E0C0234BCE72}"/>
              </a:ext>
            </a:extLst>
          </p:cNvPr>
          <p:cNvSpPr/>
          <p:nvPr/>
        </p:nvSpPr>
        <p:spPr>
          <a:xfrm>
            <a:off x="469075" y="1282535"/>
            <a:ext cx="10922720" cy="5284519"/>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a:xfrm>
            <a:off x="1188914" y="100171"/>
            <a:ext cx="9905998" cy="1478570"/>
          </a:xfrm>
        </p:spPr>
        <p:txBody>
          <a:bodyPr>
            <a:normAutofit/>
          </a:bodyPr>
          <a:lstStyle/>
          <a:p>
            <a:r>
              <a:rPr lang="en-US" sz="4000" dirty="0">
                <a:latin typeface="Rockwell" panose="02060603020205020403" pitchFamily="18" charset="0"/>
              </a:rPr>
              <a:t>Proposal: Statewide HMIS Sharing</a:t>
            </a:r>
          </a:p>
        </p:txBody>
      </p:sp>
      <p:sp>
        <p:nvSpPr>
          <p:cNvPr id="4" name="TextBox 3">
            <a:extLst>
              <a:ext uri="{FF2B5EF4-FFF2-40B4-BE49-F238E27FC236}">
                <a16:creationId xmlns:a16="http://schemas.microsoft.com/office/drawing/2014/main" id="{754927DD-A8AC-44D8-A199-0DBD892BF58E}"/>
              </a:ext>
            </a:extLst>
          </p:cNvPr>
          <p:cNvSpPr txBox="1"/>
          <p:nvPr/>
        </p:nvSpPr>
        <p:spPr>
          <a:xfrm>
            <a:off x="2009113" y="2424480"/>
            <a:ext cx="7696862" cy="3077766"/>
          </a:xfrm>
          <a:prstGeom prst="rect">
            <a:avLst/>
          </a:prstGeom>
          <a:noFill/>
        </p:spPr>
        <p:txBody>
          <a:bodyPr wrap="square" rtlCol="0">
            <a:spAutoFit/>
          </a:bodyPr>
          <a:lstStyle/>
          <a:p>
            <a:pPr algn="ctr"/>
            <a:r>
              <a:rPr lang="en-US" u="sng" dirty="0">
                <a:latin typeface="Rockwell" panose="02060603020205020403" pitchFamily="18" charset="0"/>
              </a:rPr>
              <a:t>Statewide Sharing </a:t>
            </a:r>
            <a:br>
              <a:rPr lang="en-US" u="sng" dirty="0">
                <a:latin typeface="Rockwell" panose="02060603020205020403" pitchFamily="18" charset="0"/>
              </a:rPr>
            </a:br>
            <a:endParaRPr lang="en-US" u="sng" dirty="0">
              <a:latin typeface="Rockwell" panose="02060603020205020403" pitchFamily="18" charset="0"/>
            </a:endParaRPr>
          </a:p>
          <a:p>
            <a:pPr algn="ctr"/>
            <a:r>
              <a:rPr lang="en-US" sz="1000" dirty="0">
                <a:latin typeface="Rockwell" panose="02060603020205020403" pitchFamily="18" charset="0"/>
              </a:rPr>
              <a:t>Burlington Housing Authority, Champlain Valley Office of Economic Opportunity, Champlain Housing Trust, COTS, Howard Center, Community Health Center of Burlington/Safe Harbor, Spectrum, Anew Place, Burlington Police Dept Community Affairs Team, Vermont Housing Financial Agency, VT Cares, Pathways, Supportive Service for Veteran Families at UVM, VT Coalition of Runaway and Homeless Youth Programs, Veterans Inc,</a:t>
            </a:r>
            <a:r>
              <a:rPr lang="en" sz="1000" dirty="0">
                <a:latin typeface="Rockwell" panose="02060603020205020403" pitchFamily="18" charset="0"/>
              </a:rPr>
              <a:t> Addison County Parent Child Cener, Charter House Coalition, Counseling Services of Addison County, Helping Overcome Poverty’s Effects, John Graham Housing &amp; Services, BROC, Bennington C</a:t>
            </a:r>
            <a:r>
              <a:rPr lang="en-US" sz="1000" dirty="0">
                <a:latin typeface="Rockwell" panose="02060603020205020403" pitchFamily="18" charset="0"/>
              </a:rPr>
              <a:t>o</a:t>
            </a:r>
            <a:r>
              <a:rPr lang="en" sz="1000" dirty="0">
                <a:latin typeface="Rockwell" panose="02060603020205020403" pitchFamily="18" charset="0"/>
              </a:rPr>
              <a:t>unty Coalition for the Homeless, United Counseling Services, Sunrise Family Resourse Center, Samaritan House, Northwestt Counceling and Support Services, Franklin Grand Isle Restorative Justice Center, Capstone, Lamoille Community House, Good Samaritan Haven, Lamille Family Cener, Lamoille County Mental Health Services, Northreast Kingdom Communtiy Action, Norhtheast Kingdom Youth Services, Northeastern VT Regional Hospital Community Connections, Northern Counties Health Care, The Community Restorative Justice Center, Upper Valley Haven, Southeast VT Community Action, Clara Martin, Capstone, Health Care and Rehabilitation Services, Homeless Prevention Center, Rutland County Mental Health, Washington County Mental Health, Washington County Youth Sservices Bureau, Family Cener of Washington County, Veteran’s Place, Another Way, Barre Community Justice Center, Groundworks, Winston L. Prouty, Youth Services Inc., Springfield Supported Housing Program, Windsor County Youth Services, Springfield Area Parent Child Center</a:t>
            </a:r>
            <a:endParaRPr lang="en-US" sz="1000" dirty="0">
              <a:latin typeface="Rockwell" panose="02060603020205020403" pitchFamily="18" charset="0"/>
            </a:endParaRPr>
          </a:p>
          <a:p>
            <a:pPr algn="ctr"/>
            <a:endParaRPr lang="en-US" dirty="0"/>
          </a:p>
        </p:txBody>
      </p:sp>
      <p:sp>
        <p:nvSpPr>
          <p:cNvPr id="5" name="TextBox 4">
            <a:extLst>
              <a:ext uri="{FF2B5EF4-FFF2-40B4-BE49-F238E27FC236}">
                <a16:creationId xmlns:a16="http://schemas.microsoft.com/office/drawing/2014/main" id="{529ABFA1-20B9-471D-8E48-A4E1492A9B08}"/>
              </a:ext>
            </a:extLst>
          </p:cNvPr>
          <p:cNvSpPr txBox="1"/>
          <p:nvPr/>
        </p:nvSpPr>
        <p:spPr>
          <a:xfrm>
            <a:off x="800205" y="3077914"/>
            <a:ext cx="1413130" cy="369332"/>
          </a:xfrm>
          <a:prstGeom prst="rect">
            <a:avLst/>
          </a:prstGeom>
          <a:noFill/>
        </p:spPr>
        <p:txBody>
          <a:bodyPr wrap="square" rtlCol="0">
            <a:spAutoFit/>
          </a:bodyPr>
          <a:lstStyle/>
          <a:p>
            <a:r>
              <a:rPr lang="en-US" dirty="0">
                <a:latin typeface="Rockwell" panose="02060603020205020403" pitchFamily="18" charset="0"/>
              </a:rPr>
              <a:t>Chittenden</a:t>
            </a:r>
          </a:p>
        </p:txBody>
      </p:sp>
      <p:sp>
        <p:nvSpPr>
          <p:cNvPr id="6" name="TextBox 5">
            <a:extLst>
              <a:ext uri="{FF2B5EF4-FFF2-40B4-BE49-F238E27FC236}">
                <a16:creationId xmlns:a16="http://schemas.microsoft.com/office/drawing/2014/main" id="{B7C08B81-3400-4D26-8D0A-0E37C9892983}"/>
              </a:ext>
            </a:extLst>
          </p:cNvPr>
          <p:cNvSpPr txBox="1"/>
          <p:nvPr/>
        </p:nvSpPr>
        <p:spPr>
          <a:xfrm>
            <a:off x="689843" y="4260278"/>
            <a:ext cx="1098501" cy="369332"/>
          </a:xfrm>
          <a:prstGeom prst="rect">
            <a:avLst/>
          </a:prstGeom>
          <a:noFill/>
        </p:spPr>
        <p:txBody>
          <a:bodyPr wrap="square" rtlCol="0">
            <a:spAutoFit/>
          </a:bodyPr>
          <a:lstStyle/>
          <a:p>
            <a:r>
              <a:rPr lang="en-US" dirty="0">
                <a:latin typeface="Rockwell" panose="02060603020205020403" pitchFamily="18" charset="0"/>
              </a:rPr>
              <a:t>Addison</a:t>
            </a:r>
          </a:p>
        </p:txBody>
      </p:sp>
      <p:sp>
        <p:nvSpPr>
          <p:cNvPr id="7" name="TextBox 6">
            <a:extLst>
              <a:ext uri="{FF2B5EF4-FFF2-40B4-BE49-F238E27FC236}">
                <a16:creationId xmlns:a16="http://schemas.microsoft.com/office/drawing/2014/main" id="{8AAAE594-9F15-48B9-A3DF-9FCCA543864B}"/>
              </a:ext>
            </a:extLst>
          </p:cNvPr>
          <p:cNvSpPr txBox="1"/>
          <p:nvPr/>
        </p:nvSpPr>
        <p:spPr>
          <a:xfrm>
            <a:off x="5432961" y="6067008"/>
            <a:ext cx="1389413" cy="369332"/>
          </a:xfrm>
          <a:prstGeom prst="rect">
            <a:avLst/>
          </a:prstGeom>
          <a:noFill/>
        </p:spPr>
        <p:txBody>
          <a:bodyPr wrap="square" rtlCol="0">
            <a:spAutoFit/>
          </a:bodyPr>
          <a:lstStyle/>
          <a:p>
            <a:r>
              <a:rPr lang="en-US" dirty="0">
                <a:latin typeface="Rockwell" panose="02060603020205020403" pitchFamily="18" charset="0"/>
              </a:rPr>
              <a:t>Bennington</a:t>
            </a:r>
          </a:p>
        </p:txBody>
      </p:sp>
      <p:sp>
        <p:nvSpPr>
          <p:cNvPr id="8" name="TextBox 7">
            <a:extLst>
              <a:ext uri="{FF2B5EF4-FFF2-40B4-BE49-F238E27FC236}">
                <a16:creationId xmlns:a16="http://schemas.microsoft.com/office/drawing/2014/main" id="{7A25B548-BC1A-41F4-9774-C7D3F4F65402}"/>
              </a:ext>
            </a:extLst>
          </p:cNvPr>
          <p:cNvSpPr txBox="1"/>
          <p:nvPr/>
        </p:nvSpPr>
        <p:spPr>
          <a:xfrm>
            <a:off x="2532761" y="1986606"/>
            <a:ext cx="2561779" cy="369332"/>
          </a:xfrm>
          <a:prstGeom prst="rect">
            <a:avLst/>
          </a:prstGeom>
          <a:noFill/>
        </p:spPr>
        <p:txBody>
          <a:bodyPr wrap="square" rtlCol="0">
            <a:spAutoFit/>
          </a:bodyPr>
          <a:lstStyle/>
          <a:p>
            <a:r>
              <a:rPr lang="en-US" dirty="0">
                <a:latin typeface="Rockwell" panose="02060603020205020403" pitchFamily="18" charset="0"/>
              </a:rPr>
              <a:t>Franklin Grand Isle</a:t>
            </a:r>
          </a:p>
        </p:txBody>
      </p:sp>
      <p:sp>
        <p:nvSpPr>
          <p:cNvPr id="9" name="TextBox 8">
            <a:extLst>
              <a:ext uri="{FF2B5EF4-FFF2-40B4-BE49-F238E27FC236}">
                <a16:creationId xmlns:a16="http://schemas.microsoft.com/office/drawing/2014/main" id="{383882C1-EEB6-4642-B404-3659E87AD5D5}"/>
              </a:ext>
            </a:extLst>
          </p:cNvPr>
          <p:cNvSpPr txBox="1"/>
          <p:nvPr/>
        </p:nvSpPr>
        <p:spPr>
          <a:xfrm>
            <a:off x="4298423" y="1549401"/>
            <a:ext cx="1134538" cy="369332"/>
          </a:xfrm>
          <a:prstGeom prst="rect">
            <a:avLst/>
          </a:prstGeom>
          <a:noFill/>
        </p:spPr>
        <p:txBody>
          <a:bodyPr wrap="square" rtlCol="0">
            <a:spAutoFit/>
          </a:bodyPr>
          <a:lstStyle/>
          <a:p>
            <a:r>
              <a:rPr lang="en-US" dirty="0">
                <a:latin typeface="Rockwell" panose="02060603020205020403" pitchFamily="18" charset="0"/>
              </a:rPr>
              <a:t>Lamoille</a:t>
            </a:r>
          </a:p>
        </p:txBody>
      </p:sp>
      <p:sp>
        <p:nvSpPr>
          <p:cNvPr id="10" name="TextBox 9">
            <a:extLst>
              <a:ext uri="{FF2B5EF4-FFF2-40B4-BE49-F238E27FC236}">
                <a16:creationId xmlns:a16="http://schemas.microsoft.com/office/drawing/2014/main" id="{3E96BD0D-623E-4A51-93EC-B4BBA041E96B}"/>
              </a:ext>
            </a:extLst>
          </p:cNvPr>
          <p:cNvSpPr txBox="1"/>
          <p:nvPr/>
        </p:nvSpPr>
        <p:spPr>
          <a:xfrm>
            <a:off x="5643748" y="1578278"/>
            <a:ext cx="2357252" cy="369332"/>
          </a:xfrm>
          <a:prstGeom prst="rect">
            <a:avLst/>
          </a:prstGeom>
          <a:noFill/>
        </p:spPr>
        <p:txBody>
          <a:bodyPr wrap="square" rtlCol="0">
            <a:spAutoFit/>
          </a:bodyPr>
          <a:lstStyle/>
          <a:p>
            <a:r>
              <a:rPr lang="en-US" dirty="0">
                <a:latin typeface="Rockwell" panose="02060603020205020403" pitchFamily="18" charset="0"/>
              </a:rPr>
              <a:t>Northeast Kingdom</a:t>
            </a:r>
          </a:p>
        </p:txBody>
      </p:sp>
      <p:sp>
        <p:nvSpPr>
          <p:cNvPr id="11" name="TextBox 10">
            <a:extLst>
              <a:ext uri="{FF2B5EF4-FFF2-40B4-BE49-F238E27FC236}">
                <a16:creationId xmlns:a16="http://schemas.microsoft.com/office/drawing/2014/main" id="{8DC2402C-B5C0-4286-9135-8D8EA3999FE6}"/>
              </a:ext>
            </a:extLst>
          </p:cNvPr>
          <p:cNvSpPr txBox="1"/>
          <p:nvPr/>
        </p:nvSpPr>
        <p:spPr>
          <a:xfrm>
            <a:off x="7398327" y="2044771"/>
            <a:ext cx="2582883" cy="369332"/>
          </a:xfrm>
          <a:prstGeom prst="rect">
            <a:avLst/>
          </a:prstGeom>
          <a:noFill/>
        </p:spPr>
        <p:txBody>
          <a:bodyPr wrap="square" rtlCol="0">
            <a:spAutoFit/>
          </a:bodyPr>
          <a:lstStyle/>
          <a:p>
            <a:r>
              <a:rPr lang="en-US" dirty="0">
                <a:latin typeface="Rockwell" panose="02060603020205020403" pitchFamily="18" charset="0"/>
              </a:rPr>
              <a:t>Orange Windsor North</a:t>
            </a:r>
          </a:p>
        </p:txBody>
      </p:sp>
      <p:sp>
        <p:nvSpPr>
          <p:cNvPr id="17" name="TextBox 16">
            <a:extLst>
              <a:ext uri="{FF2B5EF4-FFF2-40B4-BE49-F238E27FC236}">
                <a16:creationId xmlns:a16="http://schemas.microsoft.com/office/drawing/2014/main" id="{EA96ECDD-766F-4CDF-A5E2-D2C2A2986835}"/>
              </a:ext>
            </a:extLst>
          </p:cNvPr>
          <p:cNvSpPr txBox="1"/>
          <p:nvPr/>
        </p:nvSpPr>
        <p:spPr>
          <a:xfrm>
            <a:off x="9838259" y="3076516"/>
            <a:ext cx="1081100" cy="369332"/>
          </a:xfrm>
          <a:prstGeom prst="rect">
            <a:avLst/>
          </a:prstGeom>
          <a:noFill/>
        </p:spPr>
        <p:txBody>
          <a:bodyPr wrap="square" rtlCol="0">
            <a:spAutoFit/>
          </a:bodyPr>
          <a:lstStyle/>
          <a:p>
            <a:r>
              <a:rPr lang="en-US" dirty="0">
                <a:latin typeface="Rockwell" panose="02060603020205020403" pitchFamily="18" charset="0"/>
              </a:rPr>
              <a:t>Rutland</a:t>
            </a:r>
          </a:p>
        </p:txBody>
      </p:sp>
      <p:sp>
        <p:nvSpPr>
          <p:cNvPr id="18" name="TextBox 17">
            <a:extLst>
              <a:ext uri="{FF2B5EF4-FFF2-40B4-BE49-F238E27FC236}">
                <a16:creationId xmlns:a16="http://schemas.microsoft.com/office/drawing/2014/main" id="{66D9F4DF-2E3E-4C26-B416-017B2D83752B}"/>
              </a:ext>
            </a:extLst>
          </p:cNvPr>
          <p:cNvSpPr txBox="1"/>
          <p:nvPr/>
        </p:nvSpPr>
        <p:spPr>
          <a:xfrm>
            <a:off x="9631486" y="3982223"/>
            <a:ext cx="1463426" cy="369332"/>
          </a:xfrm>
          <a:prstGeom prst="rect">
            <a:avLst/>
          </a:prstGeom>
          <a:noFill/>
        </p:spPr>
        <p:txBody>
          <a:bodyPr wrap="square" rtlCol="0">
            <a:spAutoFit/>
          </a:bodyPr>
          <a:lstStyle/>
          <a:p>
            <a:r>
              <a:rPr lang="en-US" dirty="0">
                <a:latin typeface="Rockwell" panose="02060603020205020403" pitchFamily="18" charset="0"/>
              </a:rPr>
              <a:t>Washington</a:t>
            </a:r>
          </a:p>
        </p:txBody>
      </p:sp>
      <p:sp>
        <p:nvSpPr>
          <p:cNvPr id="19" name="TextBox 18">
            <a:extLst>
              <a:ext uri="{FF2B5EF4-FFF2-40B4-BE49-F238E27FC236}">
                <a16:creationId xmlns:a16="http://schemas.microsoft.com/office/drawing/2014/main" id="{B5FDF699-B1B7-499B-813E-EA591FCDACEA}"/>
              </a:ext>
            </a:extLst>
          </p:cNvPr>
          <p:cNvSpPr txBox="1"/>
          <p:nvPr/>
        </p:nvSpPr>
        <p:spPr>
          <a:xfrm>
            <a:off x="7561613" y="5504538"/>
            <a:ext cx="2256312" cy="369332"/>
          </a:xfrm>
          <a:prstGeom prst="rect">
            <a:avLst/>
          </a:prstGeom>
          <a:noFill/>
        </p:spPr>
        <p:txBody>
          <a:bodyPr wrap="square" rtlCol="0">
            <a:spAutoFit/>
          </a:bodyPr>
          <a:lstStyle/>
          <a:p>
            <a:r>
              <a:rPr lang="en-US" dirty="0">
                <a:latin typeface="Rockwell" panose="02060603020205020403" pitchFamily="18" charset="0"/>
              </a:rPr>
              <a:t>Windham South</a:t>
            </a:r>
          </a:p>
        </p:txBody>
      </p:sp>
      <p:sp>
        <p:nvSpPr>
          <p:cNvPr id="24" name="TextBox 23">
            <a:extLst>
              <a:ext uri="{FF2B5EF4-FFF2-40B4-BE49-F238E27FC236}">
                <a16:creationId xmlns:a16="http://schemas.microsoft.com/office/drawing/2014/main" id="{ECB243E7-5E18-412C-AD2A-403A1C6503E1}"/>
              </a:ext>
            </a:extLst>
          </p:cNvPr>
          <p:cNvSpPr txBox="1"/>
          <p:nvPr/>
        </p:nvSpPr>
        <p:spPr>
          <a:xfrm>
            <a:off x="2558688" y="5390799"/>
            <a:ext cx="3479470" cy="369332"/>
          </a:xfrm>
          <a:prstGeom prst="rect">
            <a:avLst/>
          </a:prstGeom>
          <a:noFill/>
        </p:spPr>
        <p:txBody>
          <a:bodyPr wrap="square" rtlCol="0">
            <a:spAutoFit/>
          </a:bodyPr>
          <a:lstStyle/>
          <a:p>
            <a:r>
              <a:rPr lang="en-US" dirty="0">
                <a:latin typeface="Rockwell" panose="02060603020205020403" pitchFamily="18" charset="0"/>
              </a:rPr>
              <a:t>Windsor South Windham North</a:t>
            </a:r>
          </a:p>
        </p:txBody>
      </p:sp>
    </p:spTree>
    <p:extLst>
      <p:ext uri="{BB962C8B-B14F-4D97-AF65-F5344CB8AC3E}">
        <p14:creationId xmlns:p14="http://schemas.microsoft.com/office/powerpoint/2010/main" val="2181088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61301-73DA-4E92-9DBF-AB9D7CC60FDF}"/>
              </a:ext>
            </a:extLst>
          </p:cNvPr>
          <p:cNvSpPr>
            <a:spLocks noGrp="1"/>
          </p:cNvSpPr>
          <p:nvPr>
            <p:ph type="title"/>
          </p:nvPr>
        </p:nvSpPr>
        <p:spPr/>
        <p:txBody>
          <a:bodyPr>
            <a:normAutofit/>
          </a:bodyPr>
          <a:lstStyle/>
          <a:p>
            <a:r>
              <a:rPr lang="en-US" sz="3200" dirty="0">
                <a:latin typeface="Rockwell" panose="02060603020205020403" pitchFamily="18" charset="0"/>
              </a:rPr>
              <a:t>Benefits of Statewide HMIS Data Sharing</a:t>
            </a:r>
          </a:p>
        </p:txBody>
      </p:sp>
      <p:sp>
        <p:nvSpPr>
          <p:cNvPr id="3" name="Content Placeholder 2">
            <a:extLst>
              <a:ext uri="{FF2B5EF4-FFF2-40B4-BE49-F238E27FC236}">
                <a16:creationId xmlns:a16="http://schemas.microsoft.com/office/drawing/2014/main" id="{7EBB9EC0-70B4-436E-8DC2-9DE11D22B001}"/>
              </a:ext>
            </a:extLst>
          </p:cNvPr>
          <p:cNvSpPr>
            <a:spLocks noGrp="1"/>
          </p:cNvSpPr>
          <p:nvPr>
            <p:ph sz="half" idx="1"/>
          </p:nvPr>
        </p:nvSpPr>
        <p:spPr/>
        <p:txBody>
          <a:bodyPr>
            <a:normAutofit fontScale="55000" lnSpcReduction="20000"/>
          </a:bodyPr>
          <a:lstStyle/>
          <a:p>
            <a:pPr marL="0" marR="0" indent="0">
              <a:spcBef>
                <a:spcPts val="0"/>
              </a:spcBef>
              <a:spcAft>
                <a:spcPts val="0"/>
              </a:spcAft>
              <a:buNone/>
            </a:pPr>
            <a:r>
              <a:rPr lang="en-US" sz="2200" b="1" dirty="0">
                <a:effectLst/>
                <a:latin typeface="Rockwell" panose="02060603020205020403" pitchFamily="18" charset="0"/>
                <a:ea typeface="Times New Roman" panose="02020603050405020304" pitchFamily="18" charset="0"/>
              </a:rPr>
              <a:t>Coordination of Client Care </a:t>
            </a:r>
            <a:endParaRPr lang="en-US" sz="2200" dirty="0">
              <a:effectLst/>
              <a:latin typeface="Rockwell" panose="02060603020205020403" pitchFamily="18" charset="0"/>
              <a:ea typeface="Times New Roman" panose="02020603050405020304" pitchFamily="18" charset="0"/>
            </a:endParaRP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 Understand client needs</a:t>
            </a: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 Link clients to appropriate services</a:t>
            </a: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 Document chronic homelessness</a:t>
            </a: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 Reduce duplication of services</a:t>
            </a: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 Ensure client privacy protections </a:t>
            </a: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 Increased organization collaboration</a:t>
            </a:r>
          </a:p>
          <a:p>
            <a:pPr marL="0" indent="0">
              <a:spcBef>
                <a:spcPts val="0"/>
              </a:spcBef>
              <a:buNone/>
            </a:pPr>
            <a:r>
              <a:rPr lang="en-US" sz="2500" dirty="0">
                <a:effectLst/>
                <a:latin typeface="Rockwell" panose="02060603020205020403" pitchFamily="18" charset="0"/>
                <a:ea typeface="Times New Roman" panose="02020603050405020304" pitchFamily="18" charset="0"/>
              </a:rPr>
              <a:t>     * Trauma </a:t>
            </a:r>
            <a:r>
              <a:rPr lang="en-US" sz="2500" dirty="0">
                <a:latin typeface="Rockwell" panose="02060603020205020403" pitchFamily="18" charset="0"/>
                <a:ea typeface="Times New Roman" panose="02020603050405020304" pitchFamily="18" charset="0"/>
              </a:rPr>
              <a:t>informed</a:t>
            </a:r>
            <a:endParaRPr lang="en-US" sz="2500" dirty="0">
              <a:effectLst/>
              <a:latin typeface="Rockwell" panose="02060603020205020403" pitchFamily="18" charset="0"/>
              <a:ea typeface="Times New Roman" panose="02020603050405020304" pitchFamily="18" charset="0"/>
            </a:endParaRPr>
          </a:p>
          <a:p>
            <a:pPr marL="0" marR="0" indent="0">
              <a:spcBef>
                <a:spcPts val="0"/>
              </a:spcBef>
              <a:spcAft>
                <a:spcPts val="0"/>
              </a:spcAft>
              <a:buNone/>
            </a:pPr>
            <a:endParaRPr lang="en-US" sz="2500" dirty="0">
              <a:effectLst/>
              <a:latin typeface="Rockwell" panose="02060603020205020403" pitchFamily="18" charset="0"/>
              <a:ea typeface="Times New Roman" panose="02020603050405020304" pitchFamily="18" charset="0"/>
            </a:endParaRPr>
          </a:p>
          <a:p>
            <a:pPr marL="0" marR="0" indent="0">
              <a:spcBef>
                <a:spcPts val="0"/>
              </a:spcBef>
              <a:spcAft>
                <a:spcPts val="0"/>
              </a:spcAft>
              <a:buNone/>
            </a:pPr>
            <a:br>
              <a:rPr lang="en-US" sz="1800" b="1" dirty="0">
                <a:effectLst/>
                <a:latin typeface="Calibri" panose="020F0502020204030204" pitchFamily="34" charset="0"/>
                <a:ea typeface="Times New Roman" panose="02020603050405020304" pitchFamily="18" charset="0"/>
              </a:rPr>
            </a:br>
            <a:r>
              <a:rPr lang="en-US" sz="1800" b="1" dirty="0">
                <a:effectLst/>
                <a:latin typeface="Calibri" panose="020F0502020204030204" pitchFamily="34" charset="0"/>
                <a:ea typeface="Times New Roman" panose="02020603050405020304" pitchFamily="18" charset="0"/>
              </a:rPr>
              <a:t> </a:t>
            </a:r>
            <a:r>
              <a:rPr lang="en-US" sz="2500" b="1" dirty="0">
                <a:effectLst/>
                <a:latin typeface="Rockwell" panose="02060603020205020403" pitchFamily="18" charset="0"/>
                <a:ea typeface="Times New Roman" panose="02020603050405020304" pitchFamily="18" charset="0"/>
              </a:rPr>
              <a:t>Improve Data Quality </a:t>
            </a:r>
            <a:endParaRPr lang="en-US" sz="2500" dirty="0">
              <a:effectLst/>
              <a:latin typeface="Rockwell" panose="02060603020205020403" pitchFamily="18" charset="0"/>
              <a:ea typeface="Times New Roman" panose="02020603050405020304" pitchFamily="18" charset="0"/>
            </a:endParaRP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 Increase HMIS and CES participation </a:t>
            </a: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 Reduce duplicate client records </a:t>
            </a:r>
          </a:p>
          <a:p>
            <a:pPr marL="0" marR="0" indent="0">
              <a:lnSpc>
                <a:spcPct val="115000"/>
              </a:lnSpc>
              <a:spcBef>
                <a:spcPts val="0"/>
              </a:spcBef>
              <a:spcAft>
                <a:spcPts val="0"/>
              </a:spcAft>
              <a:buNone/>
            </a:pPr>
            <a:r>
              <a:rPr lang="en-US" sz="2500" dirty="0">
                <a:effectLst/>
                <a:latin typeface="Rockwell" panose="02060603020205020403" pitchFamily="18" charset="0"/>
                <a:ea typeface="Arial" panose="020B0604020202020204" pitchFamily="34" charset="0"/>
              </a:rPr>
              <a:t>     * Reduce data entry burden</a:t>
            </a: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br>
              <a:rPr lang="en-US" sz="1800" b="1" dirty="0">
                <a:effectLst/>
                <a:latin typeface="Calibri" panose="020F0502020204030204" pitchFamily="34" charset="0"/>
                <a:ea typeface="Times New Roman" panose="02020603050405020304" pitchFamily="18" charset="0"/>
              </a:rPr>
            </a:br>
            <a:endParaRPr lang="en-US" dirty="0"/>
          </a:p>
        </p:txBody>
      </p:sp>
      <p:sp>
        <p:nvSpPr>
          <p:cNvPr id="4" name="Content Placeholder 3">
            <a:extLst>
              <a:ext uri="{FF2B5EF4-FFF2-40B4-BE49-F238E27FC236}">
                <a16:creationId xmlns:a16="http://schemas.microsoft.com/office/drawing/2014/main" id="{E94CDCF1-9000-4A80-B027-A83D8A3C29E4}"/>
              </a:ext>
            </a:extLst>
          </p:cNvPr>
          <p:cNvSpPr>
            <a:spLocks noGrp="1"/>
          </p:cNvSpPr>
          <p:nvPr>
            <p:ph sz="half" idx="2"/>
          </p:nvPr>
        </p:nvSpPr>
        <p:spPr/>
        <p:txBody>
          <a:bodyPr>
            <a:normAutofit fontScale="55000" lnSpcReduction="20000"/>
          </a:bodyPr>
          <a:lstStyle/>
          <a:p>
            <a:pPr marL="0" marR="0" indent="0">
              <a:spcBef>
                <a:spcPts val="0"/>
              </a:spcBef>
              <a:spcAft>
                <a:spcPts val="0"/>
              </a:spcAft>
              <a:buNone/>
            </a:pPr>
            <a:r>
              <a:rPr lang="en-US" sz="2500" b="1" dirty="0">
                <a:effectLst/>
                <a:latin typeface="Rockwell" panose="02060603020205020403" pitchFamily="18" charset="0"/>
                <a:ea typeface="Times New Roman" panose="02020603050405020304" pitchFamily="18" charset="0"/>
              </a:rPr>
              <a:t>Increase Effectiveness of Referrals </a:t>
            </a:r>
            <a:endParaRPr lang="en-US" sz="2500" dirty="0">
              <a:effectLst/>
              <a:latin typeface="Rockwell" panose="02060603020205020403" pitchFamily="18" charset="0"/>
              <a:ea typeface="Times New Roman" panose="02020603050405020304" pitchFamily="18" charset="0"/>
            </a:endParaRP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 Inform best-fit intervention</a:t>
            </a: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 Connect clients to mainstream benefits and services</a:t>
            </a: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 Enable comprehensive system-level data analysis</a:t>
            </a:r>
          </a:p>
          <a:p>
            <a:pPr marL="0" marR="0" indent="0">
              <a:spcBef>
                <a:spcPts val="0"/>
              </a:spcBef>
              <a:spcAft>
                <a:spcPts val="0"/>
              </a:spcAft>
              <a:buNone/>
            </a:pPr>
            <a:endParaRPr lang="en-US" sz="2500" dirty="0">
              <a:effectLst/>
              <a:latin typeface="Rockwell" panose="02060603020205020403" pitchFamily="18" charset="0"/>
              <a:ea typeface="Times New Roman" panose="02020603050405020304" pitchFamily="18" charset="0"/>
            </a:endParaRPr>
          </a:p>
          <a:p>
            <a:pPr marL="0" marR="0" indent="0">
              <a:spcBef>
                <a:spcPts val="0"/>
              </a:spcBef>
              <a:spcAft>
                <a:spcPts val="0"/>
              </a:spcAft>
              <a:buNone/>
            </a:pPr>
            <a:r>
              <a:rPr lang="en-US" sz="2500" b="1" dirty="0">
                <a:effectLst/>
                <a:latin typeface="Rockwell" panose="02060603020205020403" pitchFamily="18" charset="0"/>
                <a:ea typeface="Times New Roman" panose="02020603050405020304" pitchFamily="18" charset="0"/>
              </a:rPr>
              <a:t>Implementation of Coordinated Entry </a:t>
            </a:r>
            <a:endParaRPr lang="en-US" sz="2500" dirty="0">
              <a:effectLst/>
              <a:latin typeface="Rockwell" panose="02060603020205020403" pitchFamily="18" charset="0"/>
              <a:ea typeface="Times New Roman" panose="02020603050405020304" pitchFamily="18" charset="0"/>
            </a:endParaRP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 Share assessment results </a:t>
            </a: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 Identify available beds </a:t>
            </a: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 Manage prioritization lists </a:t>
            </a: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 Determine prioritization </a:t>
            </a: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a:t>
            </a:r>
            <a:r>
              <a:rPr lang="en-US" sz="2500" b="1" dirty="0">
                <a:effectLst/>
                <a:latin typeface="Rockwell" panose="02060603020205020403" pitchFamily="18" charset="0"/>
                <a:ea typeface="Times New Roman" panose="02020603050405020304" pitchFamily="18" charset="0"/>
              </a:rPr>
              <a:t> </a:t>
            </a:r>
            <a:r>
              <a:rPr lang="en-US" sz="2500" dirty="0">
                <a:effectLst/>
                <a:latin typeface="Rockwell" panose="02060603020205020403" pitchFamily="18" charset="0"/>
                <a:ea typeface="Times New Roman" panose="02020603050405020304" pitchFamily="18" charset="0"/>
              </a:rPr>
              <a:t>Inform assessment &amp; service assignment process </a:t>
            </a:r>
          </a:p>
          <a:p>
            <a:pPr marL="0" marR="0" indent="0">
              <a:spcBef>
                <a:spcPts val="0"/>
              </a:spcBef>
              <a:spcAft>
                <a:spcPts val="0"/>
              </a:spcAft>
              <a:buNone/>
            </a:pPr>
            <a:r>
              <a:rPr lang="en-US" sz="2500" dirty="0">
                <a:effectLst/>
                <a:latin typeface="Rockwell" panose="02060603020205020403" pitchFamily="18" charset="0"/>
                <a:ea typeface="Times New Roman" panose="02020603050405020304" pitchFamily="18" charset="0"/>
              </a:rPr>
              <a:t>     * Record client progress </a:t>
            </a:r>
          </a:p>
          <a:p>
            <a:pPr marL="0" marR="0" indent="0">
              <a:lnSpc>
                <a:spcPct val="115000"/>
              </a:lnSpc>
              <a:spcBef>
                <a:spcPts val="0"/>
              </a:spcBef>
              <a:spcAft>
                <a:spcPts val="0"/>
              </a:spcAft>
              <a:buNone/>
            </a:pPr>
            <a:endParaRPr lang="en-US" sz="2500" dirty="0">
              <a:effectLst/>
              <a:latin typeface="Rockwell" panose="02060603020205020403" pitchFamily="18" charset="0"/>
              <a:ea typeface="Arial" panose="020B0604020202020204" pitchFamily="34" charset="0"/>
            </a:endParaRPr>
          </a:p>
          <a:p>
            <a:endParaRPr lang="en-US" dirty="0"/>
          </a:p>
        </p:txBody>
      </p:sp>
      <p:sp>
        <p:nvSpPr>
          <p:cNvPr id="5" name="TextBox 4">
            <a:extLst>
              <a:ext uri="{FF2B5EF4-FFF2-40B4-BE49-F238E27FC236}">
                <a16:creationId xmlns:a16="http://schemas.microsoft.com/office/drawing/2014/main" id="{FF86F0F2-3871-49C2-9786-FBE5434AAB34}"/>
              </a:ext>
            </a:extLst>
          </p:cNvPr>
          <p:cNvSpPr txBox="1"/>
          <p:nvPr/>
        </p:nvSpPr>
        <p:spPr>
          <a:xfrm>
            <a:off x="2440379" y="5791200"/>
            <a:ext cx="6460177" cy="523220"/>
          </a:xfrm>
          <a:prstGeom prst="rect">
            <a:avLst/>
          </a:prstGeom>
          <a:noFill/>
        </p:spPr>
        <p:txBody>
          <a:bodyPr wrap="square" rtlCol="0">
            <a:spAutoFit/>
          </a:bodyPr>
          <a:lstStyle/>
          <a:p>
            <a:r>
              <a:rPr lang="en-US" sz="1400" dirty="0">
                <a:latin typeface="Rockwell" panose="02060603020205020403" pitchFamily="18" charset="0"/>
              </a:rPr>
              <a:t>Number of duplicate files in the VT HMIS as of 11.17.2021: </a:t>
            </a:r>
          </a:p>
          <a:p>
            <a:pPr marL="742950" lvl="1" indent="-285750">
              <a:buFont typeface="Arial" panose="020B0604020202020204" pitchFamily="34" charset="0"/>
              <a:buChar char="•"/>
            </a:pPr>
            <a:r>
              <a:rPr lang="en-US" sz="1400" dirty="0">
                <a:latin typeface="Rockwell" panose="02060603020205020403" pitchFamily="18" charset="0"/>
              </a:rPr>
              <a:t>31,639 duplicates (182,614 client files, 150,975 unique client files)</a:t>
            </a:r>
          </a:p>
        </p:txBody>
      </p:sp>
    </p:spTree>
    <p:extLst>
      <p:ext uri="{BB962C8B-B14F-4D97-AF65-F5344CB8AC3E}">
        <p14:creationId xmlns:p14="http://schemas.microsoft.com/office/powerpoint/2010/main" val="1115469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E1132-A30A-4C49-80DC-57F6C4BCC1BF}"/>
              </a:ext>
            </a:extLst>
          </p:cNvPr>
          <p:cNvSpPr>
            <a:spLocks noGrp="1"/>
          </p:cNvSpPr>
          <p:nvPr>
            <p:ph type="title"/>
          </p:nvPr>
        </p:nvSpPr>
        <p:spPr/>
        <p:txBody>
          <a:bodyPr>
            <a:normAutofit/>
          </a:bodyPr>
          <a:lstStyle/>
          <a:p>
            <a:r>
              <a:rPr lang="en-US" sz="4400" dirty="0">
                <a:latin typeface="Rockwell" panose="02060603020205020403" pitchFamily="18" charset="0"/>
              </a:rPr>
              <a:t>Resources</a:t>
            </a:r>
          </a:p>
        </p:txBody>
      </p:sp>
      <p:sp>
        <p:nvSpPr>
          <p:cNvPr id="3" name="Content Placeholder 2">
            <a:extLst>
              <a:ext uri="{FF2B5EF4-FFF2-40B4-BE49-F238E27FC236}">
                <a16:creationId xmlns:a16="http://schemas.microsoft.com/office/drawing/2014/main" id="{34D8A489-DB30-4952-BFDE-94FA4896FFD9}"/>
              </a:ext>
            </a:extLst>
          </p:cNvPr>
          <p:cNvSpPr>
            <a:spLocks noGrp="1"/>
          </p:cNvSpPr>
          <p:nvPr>
            <p:ph idx="1"/>
          </p:nvPr>
        </p:nvSpPr>
        <p:spPr/>
        <p:txBody>
          <a:bodyPr/>
          <a:lstStyle/>
          <a:p>
            <a:r>
              <a:rPr lang="en-US" dirty="0">
                <a:latin typeface="Rockwell" panose="02060603020205020403" pitchFamily="18" charset="0"/>
              </a:rPr>
              <a:t>Statewide HMIS Data Sharing FAQ</a:t>
            </a:r>
          </a:p>
          <a:p>
            <a:r>
              <a:rPr lang="en-US" dirty="0">
                <a:latin typeface="Rockwell" panose="02060603020205020403" pitchFamily="18" charset="0"/>
              </a:rPr>
              <a:t>Sharing Testimonials and List of other sites that share</a:t>
            </a:r>
          </a:p>
          <a:p>
            <a:r>
              <a:rPr lang="en-US" dirty="0">
                <a:latin typeface="Rockwell" panose="02060603020205020403" pitchFamily="18" charset="0"/>
              </a:rPr>
              <a:t>Sharing One Pager</a:t>
            </a:r>
          </a:p>
        </p:txBody>
      </p:sp>
      <p:pic>
        <p:nvPicPr>
          <p:cNvPr id="5" name="Graphic 4" descr="Laptop with phone and calculator">
            <a:extLst>
              <a:ext uri="{FF2B5EF4-FFF2-40B4-BE49-F238E27FC236}">
                <a16:creationId xmlns:a16="http://schemas.microsoft.com/office/drawing/2014/main" id="{DE02C71A-FA74-4740-A2A1-7CB69EBBB85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35595" y="2768277"/>
            <a:ext cx="4708969" cy="4708969"/>
          </a:xfrm>
          <a:prstGeom prst="rect">
            <a:avLst/>
          </a:prstGeom>
        </p:spPr>
      </p:pic>
    </p:spTree>
    <p:extLst>
      <p:ext uri="{BB962C8B-B14F-4D97-AF65-F5344CB8AC3E}">
        <p14:creationId xmlns:p14="http://schemas.microsoft.com/office/powerpoint/2010/main" val="55831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p:txBody>
          <a:bodyPr>
            <a:normAutofit/>
          </a:bodyPr>
          <a:lstStyle/>
          <a:p>
            <a:r>
              <a:rPr lang="en-US" sz="4400" dirty="0">
                <a:latin typeface="Rockwell" panose="02060603020205020403" pitchFamily="18" charset="0"/>
              </a:rPr>
              <a:t>Next Steps</a:t>
            </a:r>
          </a:p>
        </p:txBody>
      </p:sp>
      <p:sp>
        <p:nvSpPr>
          <p:cNvPr id="3" name="Content Placeholder 2">
            <a:extLst>
              <a:ext uri="{FF2B5EF4-FFF2-40B4-BE49-F238E27FC236}">
                <a16:creationId xmlns:a16="http://schemas.microsoft.com/office/drawing/2014/main" id="{143F5361-68C0-4BF5-80C8-F1E7BF92B2DB}"/>
              </a:ext>
            </a:extLst>
          </p:cNvPr>
          <p:cNvSpPr>
            <a:spLocks noGrp="1"/>
          </p:cNvSpPr>
          <p:nvPr>
            <p:ph idx="1"/>
          </p:nvPr>
        </p:nvSpPr>
        <p:spPr/>
        <p:txBody>
          <a:bodyPr>
            <a:normAutofit/>
          </a:bodyPr>
          <a:lstStyle/>
          <a:p>
            <a:pPr marL="457200" lvl="1" indent="0">
              <a:buNone/>
            </a:pPr>
            <a:r>
              <a:rPr lang="en-US" sz="2400" dirty="0">
                <a:latin typeface="Rockwell" panose="02060603020205020403" pitchFamily="18" charset="0"/>
                <a:ea typeface="Tahoma" panose="020B0604030504040204" pitchFamily="34" charset="0"/>
                <a:cs typeface="Tahoma" panose="020B0604030504040204" pitchFamily="34" charset="0"/>
              </a:rPr>
              <a:t>After the Committee members and ICA meet with all the Local CoCs, they will convene to discuss next steps.</a:t>
            </a:r>
          </a:p>
          <a:p>
            <a:pPr marL="457200" lvl="1" indent="0">
              <a:buNone/>
            </a:pPr>
            <a:endParaRPr lang="en-US" sz="2400" dirty="0">
              <a:latin typeface="Rockwell" panose="02060603020205020403" pitchFamily="18" charset="0"/>
              <a:ea typeface="Tahoma" panose="020B0604030504040204" pitchFamily="34" charset="0"/>
              <a:cs typeface="Tahoma" panose="020B0604030504040204" pitchFamily="34" charset="0"/>
            </a:endParaRPr>
          </a:p>
          <a:p>
            <a:pPr marL="457200" lvl="1" indent="0">
              <a:buNone/>
            </a:pPr>
            <a:r>
              <a:rPr lang="en-US" sz="2400" dirty="0">
                <a:latin typeface="Rockwell" panose="02060603020205020403" pitchFamily="18" charset="0"/>
                <a:ea typeface="Tahoma" panose="020B0604030504040204" pitchFamily="34" charset="0"/>
                <a:cs typeface="Tahoma" panose="020B0604030504040204" pitchFamily="34" charset="0"/>
              </a:rPr>
              <a:t>If the Committee decides to recommend Statewide HMIS Sharing in Vermont, we will reach out to each Local CoC and the 2 HUD CoCs to warn a vote.</a:t>
            </a:r>
          </a:p>
        </p:txBody>
      </p:sp>
    </p:spTree>
    <p:extLst>
      <p:ext uri="{BB962C8B-B14F-4D97-AF65-F5344CB8AC3E}">
        <p14:creationId xmlns:p14="http://schemas.microsoft.com/office/powerpoint/2010/main" val="1398410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CE4-2B13-4715-B5B2-615A55922CA1}"/>
              </a:ext>
            </a:extLst>
          </p:cNvPr>
          <p:cNvSpPr>
            <a:spLocks noGrp="1"/>
          </p:cNvSpPr>
          <p:nvPr>
            <p:ph type="title"/>
          </p:nvPr>
        </p:nvSpPr>
        <p:spPr/>
        <p:txBody>
          <a:bodyPr>
            <a:normAutofit/>
          </a:bodyPr>
          <a:lstStyle/>
          <a:p>
            <a:r>
              <a:rPr lang="en-US" sz="4400" dirty="0">
                <a:latin typeface="Rockwell" panose="02060603020205020403" pitchFamily="18" charset="0"/>
              </a:rPr>
              <a:t>Still have Questions?</a:t>
            </a:r>
          </a:p>
        </p:txBody>
      </p:sp>
      <p:sp>
        <p:nvSpPr>
          <p:cNvPr id="3" name="Content Placeholder 2">
            <a:extLst>
              <a:ext uri="{FF2B5EF4-FFF2-40B4-BE49-F238E27FC236}">
                <a16:creationId xmlns:a16="http://schemas.microsoft.com/office/drawing/2014/main" id="{143F5361-68C0-4BF5-80C8-F1E7BF92B2DB}"/>
              </a:ext>
            </a:extLst>
          </p:cNvPr>
          <p:cNvSpPr>
            <a:spLocks noGrp="1"/>
          </p:cNvSpPr>
          <p:nvPr>
            <p:ph idx="1"/>
          </p:nvPr>
        </p:nvSpPr>
        <p:spPr/>
        <p:txBody>
          <a:bodyPr>
            <a:normAutofit/>
          </a:bodyPr>
          <a:lstStyle/>
          <a:p>
            <a:pPr marL="457200" lvl="1" indent="0">
              <a:buNone/>
            </a:pPr>
            <a:r>
              <a:rPr lang="en-US" sz="2400" dirty="0">
                <a:latin typeface="Rockwell" panose="02060603020205020403" pitchFamily="18" charset="0"/>
                <a:ea typeface="Tahoma" panose="020B0604030504040204" pitchFamily="34" charset="0"/>
                <a:cs typeface="Tahoma" panose="020B0604030504040204" pitchFamily="34" charset="0"/>
              </a:rPr>
              <a:t>If you still have questions or think of a question after this meeting, please reach out to the VT HMIS HelpDesk – </a:t>
            </a:r>
            <a:r>
              <a:rPr lang="en-US" sz="2400" dirty="0">
                <a:solidFill>
                  <a:schemeClr val="accent3">
                    <a:lumMod val="60000"/>
                    <a:lumOff val="40000"/>
                  </a:schemeClr>
                </a:solidFill>
                <a:latin typeface="Rockwell" panose="02060603020205020403" pitchFamily="18"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vthmis@icalliances.org</a:t>
            </a:r>
            <a:endParaRPr lang="en-US" sz="2400" dirty="0">
              <a:solidFill>
                <a:schemeClr val="accent3">
                  <a:lumMod val="60000"/>
                  <a:lumOff val="40000"/>
                </a:schemeClr>
              </a:solidFill>
              <a:latin typeface="Rockwell" panose="02060603020205020403" pitchFamily="18" charset="0"/>
              <a:ea typeface="Tahoma" panose="020B0604030504040204" pitchFamily="34" charset="0"/>
              <a:cs typeface="Tahoma" panose="020B0604030504040204" pitchFamily="34" charset="0"/>
            </a:endParaRPr>
          </a:p>
          <a:p>
            <a:pPr marL="457200" lvl="1" indent="0">
              <a:buNone/>
            </a:pPr>
            <a:endParaRPr lang="en-US" sz="2400" dirty="0">
              <a:latin typeface="Rockwell" panose="02060603020205020403" pitchFamily="18" charset="0"/>
              <a:ea typeface="Tahoma" panose="020B0604030504040204" pitchFamily="34" charset="0"/>
              <a:cs typeface="Tahoma" panose="020B0604030504040204" pitchFamily="34" charset="0"/>
            </a:endParaRPr>
          </a:p>
          <a:p>
            <a:pPr marL="457200" lvl="1" indent="0">
              <a:buNone/>
            </a:pPr>
            <a:r>
              <a:rPr lang="en-US" sz="2400" dirty="0">
                <a:latin typeface="Rockwell" panose="02060603020205020403" pitchFamily="18" charset="0"/>
                <a:ea typeface="Tahoma" panose="020B0604030504040204" pitchFamily="34" charset="0"/>
                <a:cs typeface="Tahoma" panose="020B0604030504040204" pitchFamily="34" charset="0"/>
              </a:rPr>
              <a:t>We will make sure to share these questions to the VT HMIS Advisory Committee members for a response.</a:t>
            </a:r>
          </a:p>
        </p:txBody>
      </p:sp>
    </p:spTree>
    <p:extLst>
      <p:ext uri="{BB962C8B-B14F-4D97-AF65-F5344CB8AC3E}">
        <p14:creationId xmlns:p14="http://schemas.microsoft.com/office/powerpoint/2010/main" val="29195569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TF77815013_Problem-solution cycle_RVA_v3" id="{20834410-FC37-46AC-ACB7-FB202F8C4BA9}" vid="{1ED24379-BFF7-4E2F-B7EC-A47C906E21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79702B-25C7-40D7-9E29-7686B11A9660}">
  <ds:schemaRefs>
    <ds:schemaRef ds:uri="http://schemas.microsoft.com/sharepoint/v3/contenttype/forms"/>
  </ds:schemaRefs>
</ds:datastoreItem>
</file>

<file path=customXml/itemProps2.xml><?xml version="1.0" encoding="utf-8"?>
<ds:datastoreItem xmlns:ds="http://schemas.openxmlformats.org/officeDocument/2006/customXml" ds:itemID="{E7866CFD-F94E-4AE5-ACEA-86FEC0F48A10}">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A7C0B241-13E5-418D-8920-D23491E2D2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Problemsolution cycle </Template>
  <TotalTime>397</TotalTime>
  <Words>1083</Words>
  <Application>Microsoft Office PowerPoint</Application>
  <PresentationFormat>Widescreen</PresentationFormat>
  <Paragraphs>91</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Rockwell</vt:lpstr>
      <vt:lpstr>Segoe UI</vt:lpstr>
      <vt:lpstr>Tahoma</vt:lpstr>
      <vt:lpstr>Times New Roman</vt:lpstr>
      <vt:lpstr>Tw Cen MT</vt:lpstr>
      <vt:lpstr>Circuit</vt:lpstr>
      <vt:lpstr>Statewide HMIS Data Sharing</vt:lpstr>
      <vt:lpstr>Why are we here?</vt:lpstr>
      <vt:lpstr>Current HMIS Sharing Set Up</vt:lpstr>
      <vt:lpstr>What is Statewide Sharing?</vt:lpstr>
      <vt:lpstr>Proposal: Statewide HMIS Sharing</vt:lpstr>
      <vt:lpstr>Benefits of Statewide HMIS Data Sharing</vt:lpstr>
      <vt:lpstr>Resources</vt:lpstr>
      <vt:lpstr>Next Steps</vt:lpstr>
      <vt:lpstr>Still have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Statewide HMIS Data Sharing</dc:title>
  <dc:creator>Meghan Morrow Raftery</dc:creator>
  <cp:lastModifiedBy>Meghan Morrow Raftery</cp:lastModifiedBy>
  <cp:revision>29</cp:revision>
  <dcterms:created xsi:type="dcterms:W3CDTF">2021-11-16T13:14:33Z</dcterms:created>
  <dcterms:modified xsi:type="dcterms:W3CDTF">2021-11-18T20:25:39Z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